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30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0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Customer Trend </a:t>
            </a:r>
            <a:br>
              <a:rPr lang="en-US" sz="44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</a:br>
            <a:r>
              <a:rPr lang="en-US" sz="44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Analysis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F8EE48-845B-4F92-BC64-8F4CB482F21F}"/>
              </a:ext>
            </a:extLst>
          </p:cNvPr>
          <p:cNvSpPr/>
          <p:nvPr/>
        </p:nvSpPr>
        <p:spPr>
          <a:xfrm>
            <a:off x="12516715" y="7810024"/>
            <a:ext cx="2029602" cy="320397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6757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About Analyst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2318F796-4A1D-445B-A2FF-4770CFEF872A}"/>
              </a:ext>
            </a:extLst>
          </p:cNvPr>
          <p:cNvSpPr/>
          <p:nvPr/>
        </p:nvSpPr>
        <p:spPr>
          <a:xfrm>
            <a:off x="793790" y="2202474"/>
            <a:ext cx="12954294" cy="508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Prepared by: </a:t>
            </a:r>
            <a:r>
              <a:rPr lang="en-US" sz="3600" dirty="0"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Neha Pal</a:t>
            </a:r>
          </a:p>
          <a:p>
            <a:pPr marL="571500" indent="-571500" algn="l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Data Analyst | Power BI, SQL, Excel, Python</a:t>
            </a:r>
          </a:p>
          <a:p>
            <a:pPr marL="571500" indent="-571500" algn="l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LinkedIn: </a:t>
            </a: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www.linkedin.com/in/nehapal3355</a:t>
            </a:r>
          </a:p>
          <a:p>
            <a:pPr marL="571500" indent="-571500" algn="l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Email: </a:t>
            </a: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neha.pal.3355@gmail.com</a:t>
            </a:r>
          </a:p>
          <a:p>
            <a:pPr marL="571500" indent="-571500" algn="l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Github</a:t>
            </a:r>
            <a:r>
              <a:rPr lang="en-US" sz="3600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: </a:t>
            </a: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https://github.com/DoogoPal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D1081C-87C4-4974-B2CA-FDFB50F5781F}"/>
              </a:ext>
            </a:extLst>
          </p:cNvPr>
          <p:cNvSpPr/>
          <p:nvPr/>
        </p:nvSpPr>
        <p:spPr>
          <a:xfrm>
            <a:off x="12432632" y="7700211"/>
            <a:ext cx="2197768" cy="43021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10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Dataset Overview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3,900</a:t>
            </a:r>
            <a:endParaRPr lang="en-US" sz="5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Total Purchases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Transactions analyzed across all categories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18</a:t>
            </a:r>
            <a:endParaRPr lang="en-US" sz="5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Columns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Features tracking demographics and behavior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25</a:t>
            </a:r>
            <a:endParaRPr lang="en-US" sz="5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Product Types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Items across clothing, footwear, and accessories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50</a:t>
            </a:r>
            <a:endParaRPr lang="en-US" sz="5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Locations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Geographic coverage across regions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Customer Data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Age, gender, and location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Subscription status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Purchase history and frequency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Transaction Details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Product category and pricing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Discounts and promotions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Review ratings and shipping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28DE61-D2FF-4E1C-96CB-2C50B5D205A7}"/>
              </a:ext>
            </a:extLst>
          </p:cNvPr>
          <p:cNvSpPr/>
          <p:nvPr/>
        </p:nvSpPr>
        <p:spPr>
          <a:xfrm>
            <a:off x="12516715" y="7810024"/>
            <a:ext cx="2029602" cy="320397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8620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Data Preparation &amp; Python Analysis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Crimson Pro Light" pitchFamily="34" charset="-122"/>
                <a:cs typeface="Arial" panose="020B0604020202020204" pitchFamily="34" charset="0"/>
              </a:rPr>
              <a:t>01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Data Loading &amp; Exploration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Imported dataset using pandas and examined structure with df.info() and summary statistics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Crimson Pro Light" pitchFamily="34" charset="-122"/>
                <a:cs typeface="Arial" panose="020B0604020202020204" pitchFamily="34" charset="0"/>
              </a:rPr>
              <a:t>02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Missing Data Handling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Imputed 37 missing Review Rating values using median rating per product category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Crimson Pro Light" pitchFamily="34" charset="-122"/>
                <a:cs typeface="Arial" panose="020B0604020202020204" pitchFamily="34" charset="0"/>
              </a:rPr>
              <a:t>03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Feature Engineering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Created age_group bins and purchase_frequency_days columns for deeper analysis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Crimson Pro Light" pitchFamily="34" charset="-122"/>
                <a:cs typeface="Arial" panose="020B0604020202020204" pitchFamily="34" charset="0"/>
              </a:rPr>
              <a:t>04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Data Consistency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Standardized columns to snake_case and removed redundant promo_code_used field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Crimson Pro Light" pitchFamily="34" charset="-122"/>
                <a:cs typeface="Arial" panose="020B0604020202020204" pitchFamily="34" charset="0"/>
              </a:rPr>
              <a:t>05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Database Integration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Connected to MySQL and loaded cleaned data for SQL-based business analysis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AC3633-9E1F-44E7-9B1A-D9695D70BCF8}"/>
              </a:ext>
            </a:extLst>
          </p:cNvPr>
          <p:cNvSpPr/>
          <p:nvPr/>
        </p:nvSpPr>
        <p:spPr>
          <a:xfrm>
            <a:off x="12516715" y="7810024"/>
            <a:ext cx="2029602" cy="320397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274" y="375999"/>
            <a:ext cx="4077684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Revenue Insights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8274" y="1417143"/>
            <a:ext cx="2049780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600" b="1" dirty="0">
                <a:solidFill>
                  <a:srgbClr val="835E54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$233K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78274" y="1809930"/>
            <a:ext cx="526946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Total revenue analyzed across all customer segments and product categories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684574" y="3573340"/>
            <a:ext cx="2566611" cy="52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68%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642757" y="5634656"/>
            <a:ext cx="2608428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Male Customers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64406" y="6180916"/>
            <a:ext cx="3765129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$157,890 in revenue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53591" y="3587106"/>
            <a:ext cx="2417755" cy="49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32%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678" y="2359946"/>
            <a:ext cx="2948402" cy="2948400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214" y="2358534"/>
            <a:ext cx="2948508" cy="294850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379217" y="5552463"/>
            <a:ext cx="2457147" cy="307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Female Customers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145993" y="6180916"/>
            <a:ext cx="49235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$75,191 in revenue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478274" y="6986742"/>
            <a:ext cx="13673852" cy="24646"/>
          </a:xfrm>
          <a:prstGeom prst="rect">
            <a:avLst/>
          </a:prstGeom>
          <a:solidFill>
            <a:srgbClr val="443728">
              <a:alpha val="50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478274" y="7284171"/>
            <a:ext cx="13673852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Male customers generate more than double the revenue of female customers, suggesting opportunities </a:t>
            </a:r>
            <a:br>
              <a:rPr lang="en-US" sz="20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for targeted marketing strategies.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E46AC2-6CB4-416D-AEC5-5CBCB1204F27}"/>
              </a:ext>
            </a:extLst>
          </p:cNvPr>
          <p:cNvSpPr/>
          <p:nvPr/>
        </p:nvSpPr>
        <p:spPr>
          <a:xfrm>
            <a:off x="12516715" y="7810024"/>
            <a:ext cx="2029602" cy="320397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804" y="833318"/>
            <a:ext cx="7214949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Customer Segmentation Analysis</a:t>
            </a:r>
            <a:endParaRPr lang="en-US" sz="4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0804" y="1785699"/>
            <a:ext cx="3748207" cy="1984296"/>
          </a:xfrm>
          <a:prstGeom prst="roundRect">
            <a:avLst>
              <a:gd name="adj" fmla="val 435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4283" y="1999178"/>
            <a:ext cx="2574250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Loyal Customers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34283" y="2444353"/>
            <a:ext cx="332124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3,116 customers</a:t>
            </a:r>
            <a:r>
              <a:rPr lang="en-US" sz="16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(80% of base)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34283" y="2897386"/>
            <a:ext cx="332124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Highest value segment with consistent purchase patterns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74870" y="1785699"/>
            <a:ext cx="3748326" cy="1984296"/>
          </a:xfrm>
          <a:prstGeom prst="roundRect">
            <a:avLst>
              <a:gd name="adj" fmla="val 435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8349" y="1999178"/>
            <a:ext cx="2574250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Returning Buyers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88349" y="2444353"/>
            <a:ext cx="332136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701 customers</a:t>
            </a:r>
            <a:r>
              <a:rPr lang="en-US" sz="16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(18% of base)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88349" y="2897386"/>
            <a:ext cx="332136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Growing segment showing repeat purchase behavior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0804" y="3975854"/>
            <a:ext cx="7702391" cy="1654731"/>
          </a:xfrm>
          <a:prstGeom prst="roundRect">
            <a:avLst>
              <a:gd name="adj" fmla="val 522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4283" y="4189333"/>
            <a:ext cx="2574250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New Customers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34283" y="4634508"/>
            <a:ext cx="727543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83 customers</a:t>
            </a:r>
            <a:r>
              <a:rPr lang="en-US" sz="16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(2% of base)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34283" y="5087541"/>
            <a:ext cx="727543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Entry point for customer acquisition efforts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0804" y="5862161"/>
            <a:ext cx="7702391" cy="1534120"/>
          </a:xfrm>
          <a:prstGeom prst="roundRect">
            <a:avLst>
              <a:gd name="adj" fmla="val 5638"/>
            </a:avLst>
          </a:prstGeom>
          <a:solidFill>
            <a:srgbClr val="E1D4D0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63" y="6183154"/>
            <a:ext cx="257413" cy="205859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89936" y="6119455"/>
            <a:ext cx="6827401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Key Finding: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958 repeat buyers (&gt;5 purchases) have subscriptions, indicating strong correlation between purchase frequency and subscription adoption.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2782F-5782-4872-92BA-69EAAA263617}"/>
              </a:ext>
            </a:extLst>
          </p:cNvPr>
          <p:cNvSpPr/>
          <p:nvPr/>
        </p:nvSpPr>
        <p:spPr>
          <a:xfrm>
            <a:off x="9144000" y="7810024"/>
            <a:ext cx="5486400" cy="419576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483" y="496014"/>
            <a:ext cx="4496514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Product Performance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9483" y="1507569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Top-Rated Products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29483" y="2086392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899160" y="1990844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Gloves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99160" y="2451616"/>
            <a:ext cx="619660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3.86 average rating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29483" y="3194625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35E54"/>
          </a:solidFill>
          <a:ln/>
        </p:spPr>
      </p:sp>
      <p:sp>
        <p:nvSpPr>
          <p:cNvPr id="8" name="Text 6"/>
          <p:cNvSpPr/>
          <p:nvPr/>
        </p:nvSpPr>
        <p:spPr>
          <a:xfrm>
            <a:off x="899160" y="3099078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Sandals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99160" y="3559850"/>
            <a:ext cx="619660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3.84 average rating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29483" y="4302859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35E54"/>
          </a:solidFill>
          <a:ln/>
        </p:spPr>
      </p:sp>
      <p:sp>
        <p:nvSpPr>
          <p:cNvPr id="11" name="Text 9"/>
          <p:cNvSpPr/>
          <p:nvPr/>
        </p:nvSpPr>
        <p:spPr>
          <a:xfrm>
            <a:off x="899160" y="4207312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Boots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99160" y="4668083"/>
            <a:ext cx="619660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3.82 average rating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9483" y="5411093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35E54"/>
          </a:solidFill>
          <a:ln/>
        </p:spPr>
      </p:sp>
      <p:sp>
        <p:nvSpPr>
          <p:cNvPr id="14" name="Text 12"/>
          <p:cNvSpPr/>
          <p:nvPr/>
        </p:nvSpPr>
        <p:spPr>
          <a:xfrm>
            <a:off x="899160" y="5315545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Hat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99160" y="5776317"/>
            <a:ext cx="619660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3.80 average rating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9483" y="6519327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899160" y="6423779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Skirt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99160" y="6884551"/>
            <a:ext cx="619660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3.78 average rating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42252" y="1507569"/>
            <a:ext cx="2534245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Most Discount-Dependent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542252" y="2080736"/>
            <a:ext cx="5910382" cy="224790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42252" y="2080736"/>
            <a:ext cx="2955131" cy="224790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22" name="Text 20"/>
          <p:cNvSpPr/>
          <p:nvPr/>
        </p:nvSpPr>
        <p:spPr>
          <a:xfrm>
            <a:off x="13587413" y="2080736"/>
            <a:ext cx="421124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50%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42252" y="2530197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Hat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542252" y="3260765"/>
            <a:ext cx="5620583" cy="224790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542252" y="3260765"/>
            <a:ext cx="2791063" cy="224790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26" name="Text 24"/>
          <p:cNvSpPr/>
          <p:nvPr/>
        </p:nvSpPr>
        <p:spPr>
          <a:xfrm>
            <a:off x="13297614" y="3260765"/>
            <a:ext cx="7109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49.66%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42252" y="3710226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Sneakers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542252" y="4440793"/>
            <a:ext cx="5622846" cy="224790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542252" y="4440793"/>
            <a:ext cx="2759035" cy="224790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30" name="Text 28"/>
          <p:cNvSpPr/>
          <p:nvPr/>
        </p:nvSpPr>
        <p:spPr>
          <a:xfrm>
            <a:off x="13299877" y="4440793"/>
            <a:ext cx="70866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49.07%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542252" y="4890254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Coat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7542252" y="5620822"/>
            <a:ext cx="5650706" cy="224790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542252" y="5620822"/>
            <a:ext cx="2721888" cy="224790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34" name="Text 32"/>
          <p:cNvSpPr/>
          <p:nvPr/>
        </p:nvSpPr>
        <p:spPr>
          <a:xfrm>
            <a:off x="13327737" y="5620822"/>
            <a:ext cx="680799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48.17%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542252" y="6070283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Sweater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542252" y="6800850"/>
            <a:ext cx="5665589" cy="224790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7542252" y="6800850"/>
            <a:ext cx="2683788" cy="224790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38" name="Text 36"/>
          <p:cNvSpPr/>
          <p:nvPr/>
        </p:nvSpPr>
        <p:spPr>
          <a:xfrm>
            <a:off x="13342620" y="6800850"/>
            <a:ext cx="665917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47.37%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542252" y="7250311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Pants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53739-C295-46BF-B78D-9C3E83CC58AC}"/>
              </a:ext>
            </a:extLst>
          </p:cNvPr>
          <p:cNvSpPr/>
          <p:nvPr/>
        </p:nvSpPr>
        <p:spPr>
          <a:xfrm>
            <a:off x="12516715" y="7810024"/>
            <a:ext cx="2029602" cy="320397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7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Subscription &amp; Shipping Analysis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12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Subscription Impact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1933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Subscribers:</a:t>
            </a: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1,053 customers, $59.49 avg spend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9984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Non-subscribers:</a:t>
            </a: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2,847 customers, $59.87 avg spend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80357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Similar spending patterns suggest untapped subscription potential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2612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Shipping Preferences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856321" y="3221712"/>
            <a:ext cx="3501509" cy="1458635"/>
          </a:xfrm>
          <a:prstGeom prst="roundRect">
            <a:avLst>
              <a:gd name="adj" fmla="val 6531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113615" y="3479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Express Shipping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113615" y="4060150"/>
            <a:ext cx="29869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$60.48 average purchase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856321" y="4907161"/>
            <a:ext cx="3501509" cy="1458635"/>
          </a:xfrm>
          <a:prstGeom prst="roundRect">
            <a:avLst>
              <a:gd name="adj" fmla="val 6531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113615" y="5164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Standard Shipping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13615" y="5745599"/>
            <a:ext cx="29869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$58.46 average purchase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3790" y="68760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Express shipping users spend 3.5% more on average, indicating higher-value customer segment.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8BF3E-1362-4021-9A61-04634B7C6904}"/>
              </a:ext>
            </a:extLst>
          </p:cNvPr>
          <p:cNvSpPr/>
          <p:nvPr/>
        </p:nvSpPr>
        <p:spPr>
          <a:xfrm>
            <a:off x="9144000" y="7810024"/>
            <a:ext cx="5486400" cy="419576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56968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Power BI Dashboard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7457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Interactive visualization presenting revenue trends, customer segments, product performance, and demographic insights for data-driven decision making.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EAA20-CB11-4F16-8D5D-E73BAECF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70" y="294916"/>
            <a:ext cx="9256068" cy="53369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76893-206B-4417-9E23-7662C4F93479}"/>
              </a:ext>
            </a:extLst>
          </p:cNvPr>
          <p:cNvSpPr/>
          <p:nvPr/>
        </p:nvSpPr>
        <p:spPr>
          <a:xfrm>
            <a:off x="12516715" y="7810024"/>
            <a:ext cx="2029602" cy="320397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6757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Strategic Recommendations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Boost Subscriptions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Promote exclusive benefits and rewards to convert high-frequency buyers into subscribers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Loyalty Programs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Reward repeat buyers to accelerate movement into the loyal customer segment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Optimize Discounts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Balance promotional sales boosts with margin control for sustainable growth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Product Positioning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Highlight top-rated items like gloves and sandals in marketing campaigns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Targeted Marketing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Focus on high-revenue age groups and express-shipping users for maximum ROI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9287D5-793F-42BF-8E15-2679193465B6}"/>
              </a:ext>
            </a:extLst>
          </p:cNvPr>
          <p:cNvSpPr/>
          <p:nvPr/>
        </p:nvSpPr>
        <p:spPr>
          <a:xfrm>
            <a:off x="12516715" y="7810024"/>
            <a:ext cx="2029602" cy="320397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551</Words>
  <Application>Microsoft Office PowerPoint</Application>
  <PresentationFormat>Custom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Neha Pal</cp:lastModifiedBy>
  <cp:revision>4</cp:revision>
  <dcterms:created xsi:type="dcterms:W3CDTF">2025-11-07T13:07:54Z</dcterms:created>
  <dcterms:modified xsi:type="dcterms:W3CDTF">2025-11-07T13:35:28Z</dcterms:modified>
</cp:coreProperties>
</file>